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g8I4I715ajwXyJlQLYX7MH7Ox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39170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bg>
      <p:bgPr>
        <a:solidFill>
          <a:srgbClr val="00315B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Google Shape;106;p2">
            <a:extLst>
              <a:ext uri="{FF2B5EF4-FFF2-40B4-BE49-F238E27FC236}">
                <a16:creationId xmlns:a16="http://schemas.microsoft.com/office/drawing/2014/main" xmlns="" id="{1E824F62-4D99-901E-1713-BBFD85D55A7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363200" y="44625"/>
            <a:ext cx="1685461" cy="441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/>
          <p:nvPr/>
        </p:nvSpPr>
        <p:spPr>
          <a:xfrm>
            <a:off x="2135560" y="5518974"/>
            <a:ext cx="799288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buSzPts val="3600"/>
            </a:pPr>
            <a:r>
              <a:rPr lang="pt-BR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Acumulação de Cargos</a:t>
            </a:r>
            <a:endParaRPr dirty="0"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0920" y="1869584"/>
            <a:ext cx="7630160" cy="2113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595630" y="348567"/>
            <a:ext cx="10881360" cy="6924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u="sng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Servidor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não exista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rocesso de Acumulação anterior, segue item 1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exista processo físico anterior de Acumulação, segue item 2</a:t>
            </a:r>
          </a:p>
          <a:p>
            <a:pPr marL="342900" indent="-342900" algn="just">
              <a:spcAft>
                <a:spcPts val="600"/>
              </a:spcAft>
              <a:buClr>
                <a:schemeClr val="lt1"/>
              </a:buClr>
              <a:buSzPts val="1800"/>
              <a:buFont typeface="+mj-lt"/>
              <a:buAutoNum type="arabicPeriod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Abertura de novo Processo de Acumulação de Cargos</a:t>
            </a:r>
          </a:p>
          <a:p>
            <a:pPr lvl="1"/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pt-BR" sz="1800" dirty="0" smtClean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1.1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Servidor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SMS e SME comparecem ao RH Setorial para entrega dos documentos abaixo. Os servidores dos demais Órgãos entregam a documentação na Gerência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Acumulação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SUBGGC: </a:t>
            </a:r>
          </a:p>
          <a:p>
            <a:pPr marL="809625" lvl="1" indent="2667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14375" algn="l"/>
                <a:tab pos="990600" algn="l"/>
              </a:tabLst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Requerimento padrão preenchido e assinado (vide obs. a)</a:t>
            </a:r>
          </a:p>
          <a:p>
            <a:pPr marL="809625" lvl="1" indent="2667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14375" algn="l"/>
                <a:tab pos="990600" algn="l"/>
              </a:tabLst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Declaração de carga horária das duas matrículas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(vide obs.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</a:p>
          <a:p>
            <a:pPr marL="809625" lvl="1" indent="2667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14375" algn="l"/>
                <a:tab pos="990600" algn="l"/>
              </a:tabLst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Cópia do contracheque, caso acumule com Ente Externo</a:t>
            </a:r>
          </a:p>
          <a:p>
            <a:pPr lvl="1"/>
            <a:endParaRPr lang="pt-BR" dirty="0">
              <a:solidFill>
                <a:schemeClr val="bg1"/>
              </a:solidFill>
            </a:endParaRPr>
          </a:p>
          <a:p>
            <a:r>
              <a:rPr lang="pt-BR" sz="18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FP/SUBGGC/CGRH/CTCAA/GAA</a:t>
            </a:r>
          </a:p>
          <a:p>
            <a:endParaRPr lang="pt-BR" sz="1800" u="sng" dirty="0" smtClean="0">
              <a:solidFill>
                <a:schemeClr val="bg1"/>
              </a:solidFill>
            </a:endParaRPr>
          </a:p>
          <a:p>
            <a:r>
              <a:rPr lang="pt-BR" sz="1800" dirty="0" smtClean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      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1.2 Digitaliza os documentos acima e autua processo no </a:t>
            </a:r>
            <a:r>
              <a:rPr lang="pt-BR" sz="18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Processo.Rio</a:t>
            </a:r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809625" indent="2667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Classificação: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00.02.20.11	ADMINISTRAÇÃO GERAL: GESTÃO DE PESSOAS: PROVIMENTO, MOVIMENTAÇÃO E VACÂNCIA: ACUMULAÇÃO DE CARGO PÚBLICO</a:t>
            </a:r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809625" indent="2667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Acesso: Limitado entre Lotações</a:t>
            </a:r>
          </a:p>
          <a:p>
            <a:pPr marL="809625" indent="2667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Digitalização de documentos – vide item 3</a:t>
            </a:r>
          </a:p>
          <a:p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	</a:t>
            </a:r>
          </a:p>
          <a:p>
            <a:pPr lvl="1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       1.3 Gera protocolo no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Processo.Rio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e entrega ao servidor</a:t>
            </a:r>
          </a:p>
          <a:p>
            <a:pPr lvl="1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       1.4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Analisa o mérito e elabora despacho sobre a licitude/ilicitude da acumulação</a:t>
            </a:r>
          </a:p>
          <a:p>
            <a:pPr lvl="1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1.5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Junta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 com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publicação do D.O.</a:t>
            </a:r>
          </a:p>
          <a:p>
            <a:pPr lvl="1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1.6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Tramita processo para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RH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Setorial do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servidor para ciência e arquivamento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pt-BR" dirty="0"/>
          </a:p>
          <a:p>
            <a:endParaRPr lang="pt-B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/>
        </p:nvSpPr>
        <p:spPr>
          <a:xfrm>
            <a:off x="538480" y="371658"/>
            <a:ext cx="11226800" cy="76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lt1"/>
              </a:buClr>
              <a:buSzPts val="1800"/>
              <a:buFont typeface="+mj-lt"/>
              <a:buAutoNum type="arabicPeriod" startAt="2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Físico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anterior de Acumulação:						     		 2.1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Servidor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comparece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ao RH setorial com os documentos elencados no item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para abrir seu processo de acumulação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2.2 RH providencia a digitalização dos documentos trazidos pelo servidor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2.3 RH providencia o encerramento do processo físico e sua digitalização (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digitalização de processo físico deve ser precedida de seu encerramento com Termo específico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conforme orientações no link https://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processo.rio/wp-content/uploads/2022/02/Digitalizacao-de-processos-e-expedientes_20220217.pdf)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2.4 RH autua processo no </a:t>
            </a:r>
            <a:r>
              <a:rPr lang="pt-BR" sz="18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Processo.Rio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 anexa os </a:t>
            </a:r>
            <a:r>
              <a:rPr lang="pt-BR" sz="18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PDF`s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novos documentos trazidos pelo servidor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2.5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RH arquiva o processo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físico,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 aguardará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temporalidade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destinação aplicável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2.6 </a:t>
            </a:r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RH tramita o processo para análise da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FP/SUBGGC/CGRH/CTCAA/GAA, e o fluxo recomeça conforme item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1.4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lt1"/>
              </a:buClr>
              <a:buSzPts val="1800"/>
              <a:buFont typeface="+mj-lt"/>
              <a:buAutoNum type="arabicPeriod" startAt="3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Tratamento de Documentos Originais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3.1 O documento apresentado em meio físico deve ser digitalizado no ato do protocolo e o original devolvido ao interessado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3.2 Não havendo possibilidade da digitalização no ato do protocolo, esta deve ser feita em até 5(cinco) dias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3.3 Caso não haja possiblidade de devolver o documento original, este deve ser mantido em guarda da unidade administrativa conforme a tabela de temporalidade</a:t>
            </a: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3.4 Para mais informações, consulte o art. 41 do Decreto Rio nº 48.972/2021 e o guia no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 https://processo.rio/wp-content/uploads/2022/02/Digitalizacao-de-processos-e-expedientes_20220217.pdf</a:t>
            </a:r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Clr>
                <a:schemeClr val="lt1"/>
              </a:buClr>
              <a:buSzPts val="1800"/>
            </a:pPr>
            <a:endParaRPr lang="pt-BR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spcAft>
                <a:spcPts val="600"/>
              </a:spcAft>
              <a:buClr>
                <a:schemeClr val="lt1"/>
              </a:buClr>
              <a:buSzPts val="1800"/>
              <a:buFont typeface="+mj-lt"/>
              <a:buAutoNum type="arabicPeriod" startAt="2"/>
            </a:pPr>
            <a:endParaRPr lang="pt-BR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spcAft>
                <a:spcPts val="600"/>
              </a:spcAft>
              <a:buClr>
                <a:schemeClr val="lt1"/>
              </a:buClr>
              <a:buSzPts val="1800"/>
              <a:buFont typeface="+mj-lt"/>
              <a:buAutoNum type="arabicPeriod" startAt="2"/>
            </a:pPr>
            <a:endParaRPr lang="pt-BR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/>
            <a:r>
              <a:rPr lang="pt-B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772160" y="1600181"/>
            <a:ext cx="10485120" cy="2139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1">
              <a:spcAft>
                <a:spcPts val="600"/>
              </a:spcAft>
              <a:buClr>
                <a:schemeClr val="lt1"/>
              </a:buClr>
              <a:buSzPts val="1800"/>
            </a:pPr>
            <a:endParaRPr lang="pt-BR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Observações:</a:t>
            </a:r>
          </a:p>
          <a:p>
            <a:pPr marL="457200" lvl="1">
              <a:spcAft>
                <a:spcPts val="600"/>
              </a:spcAft>
              <a:buClr>
                <a:schemeClr val="lt1"/>
              </a:buClr>
              <a:buSzPts val="1800"/>
            </a:pPr>
            <a:endParaRPr lang="pt-BR" sz="1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(a) O requerimento será modelo criado no </a:t>
            </a:r>
            <a:r>
              <a:rPr lang="pt-BR" sz="1800" dirty="0" err="1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Processo.Rio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 para solicitação direta no sistema</a:t>
            </a:r>
          </a:p>
          <a:p>
            <a:pPr marL="457200" lvl="1">
              <a:spcAft>
                <a:spcPts val="600"/>
              </a:spcAft>
              <a:buClr>
                <a:schemeClr val="lt1"/>
              </a:buClr>
              <a:buSzPts val="1800"/>
            </a:pPr>
            <a:r>
              <a:rPr lang="pt-BR" sz="180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(b)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A declaração será modelo criado no </a:t>
            </a:r>
            <a:r>
              <a:rPr lang="pt-BR" sz="1800" dirty="0" err="1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Processo.Rio</a:t>
            </a:r>
            <a:r>
              <a:rPr lang="pt-BR" sz="18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. 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Em caso de Ente </a:t>
            </a:r>
            <a:r>
              <a:rPr lang="pt-BR" sz="18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xterno, o documento sempre será incluído em PDF</a:t>
            </a:r>
            <a:endParaRPr lang="pt-BR" sz="1800" dirty="0">
              <a:solidFill>
                <a:schemeClr val="lt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165</Words>
  <Application>Microsoft Office PowerPoint</Application>
  <PresentationFormat>Personalizar</PresentationFormat>
  <Paragraphs>46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 Costa de Souza Lima</dc:creator>
  <cp:lastModifiedBy>dmala</cp:lastModifiedBy>
  <cp:revision>28</cp:revision>
  <dcterms:created xsi:type="dcterms:W3CDTF">2021-04-25T19:25:01Z</dcterms:created>
  <dcterms:modified xsi:type="dcterms:W3CDTF">2022-09-14T15:12:43Z</dcterms:modified>
</cp:coreProperties>
</file>