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102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b+QfBVNF/pAGFSKRRGfxITP4p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198"/>
      </p:cViewPr>
      <p:guideLst>
        <p:guide orient="horz" pos="2160"/>
        <p:guide pos="10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99286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7dd80008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137dd80008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g137dd80008e_0_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d9a62b9a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13d9a62b9a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g13d9a62b9ab_0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539552" y="404664"/>
            <a:ext cx="407521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ROADMAP PROCESSO.RIO</a:t>
            </a:r>
            <a:endParaRPr sz="2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2932"/>
            <a:ext cx="91805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611560" y="5518973"/>
            <a:ext cx="7992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PRESTAÇÃO DE CONTAS SDP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19673" y="2204864"/>
            <a:ext cx="5786514" cy="13905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/>
        </p:nvSpPr>
        <p:spPr>
          <a:xfrm>
            <a:off x="539552" y="4797152"/>
            <a:ext cx="799288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Implantação de 100 Atividades Fim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Bloqueio no SICOP de Atividades Fim implantadas em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0692" y="-250651"/>
            <a:ext cx="9244691" cy="688538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145657" y="1006113"/>
            <a:ext cx="8936230" cy="552454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457200" lvl="0" indent="-336550" algn="just">
              <a:buClr>
                <a:schemeClr val="lt1"/>
              </a:buClr>
              <a:buSzPts val="1700"/>
              <a:buFont typeface="Calibri"/>
              <a:buAutoNum type="arabicPeriod"/>
            </a:pPr>
            <a:r>
              <a:rPr lang="pt-BR" sz="16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Gestor do SDP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Cria documento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prestação de contas de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SDP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modelo Processo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utilizando a classificação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documental 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00.00.02.10 - ADMINISTRAÇÃO GERAL: CONTROLE E FISCALIZAÇÃO DA GESTÃO PÚBLICA: CONTROLE INTERNO. AUDITORIA INTERNA. PRESTAÇÃO DE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CONTAS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Estabelece o acesso como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Público.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AutoNum type="arabicPeriod"/>
            </a:pP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Inclui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modelo interno Encaminhamento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 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prestação de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contas dos gestores SDP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ao responsável pela análise, (vide 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Anexo IV da RESOLUÇÃO CONJUNTA CGM/SMFP Nº 107, DE 14 DE JUNHO DE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2022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algn="just"/>
            <a:r>
              <a:rPr lang="pt-BR" sz="16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Observação</a:t>
            </a:r>
            <a:r>
              <a:rPr lang="pt-BR" sz="1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Deve-se atentar para o prazo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120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dias 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prestação de 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contas, contado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 a liberação dos recursos e a data de tramitação do processo instrutivo para os responsáveis pela análise da prestação de 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contas, </a:t>
            </a:r>
            <a:r>
              <a:rPr lang="pt-BR" sz="16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 aplicação </a:t>
            </a:r>
            <a:r>
              <a:rPr lang="pt-BR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60% dos recursos.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○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não haja realização de despesas no período de 120 dias,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Gestor irá incluir Despacho informando que não houve despesa no período entre a liberação dos recursos e a data limite para prestação de contas.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365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○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 casos justificados, o Gestor de SDP poderá solicitar a prorrogação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prazo da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prestação de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contas,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formalizando a solicitação por meio de um Despacho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tramitado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o Ordenador de Despesa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650" lvl="0" algn="just">
              <a:buClr>
                <a:schemeClr val="lt1"/>
              </a:buClr>
              <a:buSzPts val="1700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Inclui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.PDF de todos os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documentos associados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à prestação de contas de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SDP </a:t>
            </a:r>
            <a:r>
              <a:rPr lang="pt-BR" sz="16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(vide art. 37 da RESOLUÇÃO </a:t>
            </a:r>
            <a:r>
              <a:rPr lang="pt-BR" sz="1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CONJUNTA CGM/SMFP Nº 107, DE 14 DE JUNHO DE 2022)</a:t>
            </a:r>
            <a:endParaRPr lang="pt-BR" sz="1600" dirty="0" smtClea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65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Inclui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modelo interno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Demonstrativo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das Despesas por Meio de Pagamento 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Saldos. </a:t>
            </a:r>
            <a:endParaRPr lang="pt-BR" sz="16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650" algn="just">
              <a:buClr>
                <a:schemeClr val="lt1"/>
              </a:buClr>
              <a:buSzPts val="1700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5.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Tramita o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ao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responsável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pela análise da prestação de contas do SDP em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questão.</a:t>
            </a:r>
          </a:p>
          <a:p>
            <a:pPr marL="120650" algn="just">
              <a:buClr>
                <a:schemeClr val="lt1"/>
              </a:buClr>
              <a:buSzPts val="1700"/>
            </a:pPr>
            <a:endParaRPr lang="pt-BR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65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</a:pPr>
            <a:endParaRPr sz="17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41481" y="-250651"/>
            <a:ext cx="2457450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/>
          <p:nvPr/>
        </p:nvSpPr>
        <p:spPr>
          <a:xfrm>
            <a:off x="577887" y="2021939"/>
            <a:ext cx="828626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Implantação de 100 Atividades Fim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Bloqueio das Atividades Fim  implantadas no 1º semestre 2022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611560" y="5118283"/>
            <a:ext cx="799288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Implantação de 100 Atividades Fim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Bloqueio no SICOP de Atividades Fim implantadas em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8250" y="-13700"/>
            <a:ext cx="9180512" cy="6885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79046" y="109389"/>
            <a:ext cx="245745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 txBox="1"/>
          <p:nvPr/>
        </p:nvSpPr>
        <p:spPr>
          <a:xfrm>
            <a:off x="89012" y="1055020"/>
            <a:ext cx="8652338" cy="506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20650" lvl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</a:pPr>
            <a:endParaRPr lang="pt-BR" sz="1700" u="sng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650" algn="just">
              <a:buClr>
                <a:schemeClr val="lt1"/>
              </a:buClr>
              <a:buSzPts val="1700"/>
            </a:pPr>
            <a:r>
              <a:rPr lang="pt-BR" sz="1600" dirty="0" smtClean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6. </a:t>
            </a:r>
            <a:r>
              <a:rPr lang="pt-BR" sz="1600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Responsável </a:t>
            </a:r>
            <a:r>
              <a:rPr lang="pt-BR" sz="1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pela análise da Prestação de contas do SDP: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Recebe o processo e realiza análise da prestação de contas do SDP. Se </a:t>
            </a:r>
            <a:r>
              <a:rPr lang="pt-B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opinar pela aprovação encaminha </a:t>
            </a:r>
            <a:r>
              <a:rPr lang="pt-B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processo para o ordenador de despesas</a:t>
            </a:r>
            <a:r>
              <a:rPr lang="pt-BR" sz="1600" dirty="0">
                <a:solidFill>
                  <a:schemeClr val="bg1"/>
                </a:solidFill>
              </a:rPr>
              <a:t>. </a:t>
            </a:r>
          </a:p>
          <a:p>
            <a:pPr marL="120650" lvl="0" algn="just">
              <a:buClr>
                <a:schemeClr val="lt1"/>
              </a:buClr>
              <a:buSzPts val="1700"/>
            </a:pPr>
            <a:endParaRPr lang="pt-BR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06400" lvl="0" indent="-285750" algn="just">
              <a:buClr>
                <a:schemeClr val="lt1"/>
              </a:buClr>
              <a:buSzPts val="1700"/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negativo, devolve para retificações pelo Gestor do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SDP.</a:t>
            </a:r>
          </a:p>
          <a:p>
            <a:pPr marL="406400" lvl="0" indent="-285750" algn="just">
              <a:buClr>
                <a:schemeClr val="lt1"/>
              </a:buClr>
              <a:buSzPts val="1700"/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de inadequações na prestação de contas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6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elabora despacho detalhando a necessidade de </a:t>
            </a:r>
            <a:r>
              <a:rPr lang="pt-BR" sz="1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complementação ou correção de </a:t>
            </a:r>
            <a:r>
              <a:rPr lang="pt-BR" sz="16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informações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e </a:t>
            </a:r>
            <a:r>
              <a:rPr lang="pt-BR" sz="16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devolve </a:t>
            </a:r>
            <a:r>
              <a:rPr lang="pt-BR" sz="1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 processo ao Gestor de </a:t>
            </a:r>
            <a:r>
              <a:rPr lang="pt-BR" sz="16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SDP, para que este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reencaminhe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prestação de contas ao responsável pela análise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prazo máximo de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(dez)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dias úteis, podendo ser prorrogado por igual período mediante inclusão de Despacho com a devida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justificativa.</a:t>
            </a:r>
          </a:p>
          <a:p>
            <a:pPr marL="406400" lvl="0" indent="-285750" algn="just">
              <a:buClr>
                <a:schemeClr val="lt1"/>
              </a:buClr>
              <a:buSzPts val="1700"/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de atraso </a:t>
            </a:r>
            <a:r>
              <a:rPr lang="pt-BR" sz="1600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na apresentação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prestação de contas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registra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fato em seu parecer para ciência do Ordenador da despesa, que poderá tomar as medidas que julgar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necessárias</a:t>
            </a:r>
          </a:p>
          <a:p>
            <a:pPr marL="120650" lvl="0" algn="just">
              <a:buClr>
                <a:schemeClr val="lt1"/>
              </a:buClr>
              <a:buSzPts val="1700"/>
            </a:pPr>
            <a:endParaRPr lang="pt-BR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650" lvl="0" algn="just">
              <a:buClr>
                <a:schemeClr val="lt1"/>
              </a:buClr>
              <a:buSzPts val="1700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7. Inclui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.PDF do Anexo VI - Parecer da Análise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Prestação de Contas, até que esse Modelo esteja disponível no </a:t>
            </a:r>
            <a:r>
              <a:rPr lang="pt-BR" sz="16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Processo.Rio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120650" lvl="0" algn="just">
              <a:buClr>
                <a:schemeClr val="lt1"/>
              </a:buClr>
              <a:buSzPts val="1700"/>
            </a:pPr>
            <a:endParaRPr lang="pt-BR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650" lvl="0" algn="just">
              <a:buClr>
                <a:schemeClr val="lt1"/>
              </a:buClr>
              <a:buSzPts val="1700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8. Tramita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Processo para o Ordenador de Despesa.</a:t>
            </a:r>
          </a:p>
          <a:p>
            <a:pPr marL="1035050" lvl="1" algn="just">
              <a:buClr>
                <a:schemeClr val="lt1"/>
              </a:buClr>
              <a:buSzPts val="1700"/>
            </a:pPr>
            <a:endParaRPr lang="pt-BR" sz="17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20800" lvl="1" indent="-285750" algn="just">
              <a:buClr>
                <a:schemeClr val="lt1"/>
              </a:buClr>
              <a:buSzPts val="1700"/>
              <a:buFont typeface="Arial" panose="020B0604020202020204" pitchFamily="34" charset="0"/>
              <a:buChar char="•"/>
            </a:pPr>
            <a:endParaRPr sz="17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7dd80008e_0_43"/>
          <p:cNvSpPr txBox="1"/>
          <p:nvPr/>
        </p:nvSpPr>
        <p:spPr>
          <a:xfrm>
            <a:off x="577887" y="2021939"/>
            <a:ext cx="8286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Implantação de 100 Atividades Fim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Bloqueio das Atividades Fim  implantadas no 1º semestre 2022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137dd80008e_0_43"/>
          <p:cNvSpPr txBox="1"/>
          <p:nvPr/>
        </p:nvSpPr>
        <p:spPr>
          <a:xfrm>
            <a:off x="611560" y="5118283"/>
            <a:ext cx="7992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Implantação de 100 Atividades Fim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Bloqueio no SICOP de Atividades Fim implantadas em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g137dd80008e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8250" y="-13700"/>
            <a:ext cx="9180512" cy="6885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137dd80008e_0_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79046" y="109389"/>
            <a:ext cx="245745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137dd80008e_0_43"/>
          <p:cNvSpPr txBox="1"/>
          <p:nvPr/>
        </p:nvSpPr>
        <p:spPr>
          <a:xfrm>
            <a:off x="56644" y="566442"/>
            <a:ext cx="9087356" cy="667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93450" lvl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</a:pPr>
            <a:r>
              <a:rPr lang="pt-BR" sz="16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pt-BR" sz="1600" u="sng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Ordenador </a:t>
            </a:r>
            <a:r>
              <a:rPr lang="pt-BR" sz="16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pt-BR" sz="1600" u="sng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Despesas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Recebe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Processo 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analisa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9999" lvl="1" indent="-3365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AutoNum type="arabicPeriod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Inclui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.PDF da Decisão do Ordenador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quanto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à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prestação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contas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até que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esse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Modelo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esteja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disponível no </a:t>
            </a:r>
            <a:r>
              <a:rPr lang="pt-BR" sz="16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Processo.Rio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9999" lvl="1" indent="-3365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AutoNum type="arabicPeriod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 caso de aprovação da prestação de contas: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979999" lvl="0" indent="-3365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●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Inclui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Despacho solicitando a publicação em D.O.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979999" lvl="0" indent="-3365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●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Incluir .PDF da cópia da publicação em D.O. </a:t>
            </a:r>
            <a:endParaRPr lang="pt-BR" sz="16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979999" lvl="0" indent="-3365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●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Tramita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Processo ao Gestor de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SDP.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93449" lvl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 Em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de Impugnação da despesa: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979999" lvl="1" indent="-3365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●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Inclui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Despacho solicitando ao Gestor de SDP a devolução do valor da despesa impugnada.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979999" lvl="1" indent="-3365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Calibri"/>
              <a:buChar char="●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Tramita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processo ao Gestor de SDP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93450" lvl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</a:pPr>
            <a:r>
              <a:rPr lang="pt-BR" sz="1600" u="sng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10. Gestor </a:t>
            </a:r>
            <a:r>
              <a:rPr lang="pt-BR" sz="16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SDP: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Caso o gestor responsável pela aplicação do recurso não concorde com a decisão pelo indeferimento da despesa, poderá recorrer ao titular da pasta para decisão final, através de Despacho no </a:t>
            </a:r>
            <a:r>
              <a:rPr lang="pt-BR" sz="16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Processo.Rio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93450" lvl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</a:pPr>
            <a:endParaRPr lang="pt-BR" sz="1600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algn="just">
              <a:buClr>
                <a:schemeClr val="dk1"/>
              </a:buClr>
              <a:buSzPts val="1100"/>
            </a:pPr>
            <a:r>
              <a:rPr lang="pt-BR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Observações: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914400" lvl="1" indent="-336550" algn="just">
              <a:buClr>
                <a:schemeClr val="lt1"/>
              </a:buClr>
              <a:buSzPts val="1700"/>
              <a:buFont typeface="Calibri"/>
              <a:buChar char="○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Devem ser seguidas todas as normas previstas no Decreto nº 50.162, de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01/02/2022, </a:t>
            </a:r>
            <a:r>
              <a:rPr lang="pt-BR" sz="16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 suas alterações,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 instituiu no âmbito da Administração Municipal o Sistema Descentralizado de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Pagamento.</a:t>
            </a:r>
            <a:endParaRPr lang="pt-BR"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6550" algn="just">
              <a:buClr>
                <a:schemeClr val="lt1"/>
              </a:buClr>
              <a:buSzPts val="1700"/>
              <a:buFont typeface="Calibri"/>
              <a:buChar char="○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Toda a documentação produzida decorrente dos atos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ressalva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 reprovação da prestação de contas deverá constar do processo eletrônico de prestação de </a:t>
            </a: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contas.</a:t>
            </a:r>
          </a:p>
          <a:p>
            <a:pPr marL="914400" lvl="1" indent="-336550" algn="just">
              <a:buClr>
                <a:schemeClr val="lt1"/>
              </a:buClr>
              <a:buSzPts val="1700"/>
              <a:buFont typeface="Calibri"/>
              <a:buChar char="○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pt-BR" sz="16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ressuprimento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recursos do SDP deve ser solicitado em Processo próprio (vide RESOLUÇÃO CONJUNTA CGM/SMFP Nº 107, DE 14 DE JUNHO DE 2022)</a:t>
            </a:r>
          </a:p>
          <a:p>
            <a:pPr marL="1035050" lvl="1" algn="just">
              <a:buClr>
                <a:schemeClr val="lt1"/>
              </a:buClr>
              <a:buSzPts val="1700"/>
            </a:pPr>
            <a:endParaRPr lang="pt-BR"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6550" algn="just">
              <a:buClr>
                <a:schemeClr val="lt1"/>
              </a:buClr>
              <a:buSzPts val="1700"/>
              <a:buFont typeface="Calibri"/>
              <a:buChar char="○"/>
            </a:pPr>
            <a:endParaRPr lang="pt-BR" sz="17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93450" lvl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</a:pPr>
            <a:endParaRPr sz="17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d9a62b9ab_0_10"/>
          <p:cNvSpPr txBox="1"/>
          <p:nvPr/>
        </p:nvSpPr>
        <p:spPr>
          <a:xfrm>
            <a:off x="577887" y="2021939"/>
            <a:ext cx="8286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Implantação de 100 Atividades Fim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Bloqueio das Atividades Fim  implantadas no 1º semestre 2022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13d9a62b9ab_0_10"/>
          <p:cNvSpPr txBox="1"/>
          <p:nvPr/>
        </p:nvSpPr>
        <p:spPr>
          <a:xfrm>
            <a:off x="611560" y="5118283"/>
            <a:ext cx="7992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Implantação de 100 Atividades Fim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r>
              <a:rPr lang="pt-BR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Bloqueio no SICOP de Atividades Fim implantadas em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g13d9a62b9ab_0_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8250" y="-13700"/>
            <a:ext cx="9180512" cy="6885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13d9a62b9ab_0_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79046" y="109389"/>
            <a:ext cx="2457450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13d9a62b9ab_0_10"/>
          <p:cNvSpPr txBox="1"/>
          <p:nvPr/>
        </p:nvSpPr>
        <p:spPr>
          <a:xfrm>
            <a:off x="139150" y="1890932"/>
            <a:ext cx="8602200" cy="1920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160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Observação: Modelos a serem desenvolvidos no </a:t>
            </a:r>
            <a:r>
              <a:rPr lang="pt-BR" sz="160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Processo.rio</a:t>
            </a:r>
            <a:r>
              <a:rPr lang="pt-BR" sz="1600" dirty="0" smtClean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●"/>
            </a:pPr>
            <a:r>
              <a:rPr lang="pt-BR" sz="16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ANEXO </a:t>
            </a: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 - PARECER DA ANÁLISE DA PRESTAÇÃO DE CONTAS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●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ANEXO VII - DECISÃO DO ORDENADOR QUANTO À PRESTAÇÃO DE CONTAS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Char char="●"/>
            </a:pPr>
            <a:r>
              <a:rPr lang="pt-BR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ANEXO VIII - POSIÇÃO ORÇAMENTÁRIA</a:t>
            </a: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826</Words>
  <Application>Microsoft Office PowerPoint</Application>
  <PresentationFormat>Apresentação na tela (4:3)</PresentationFormat>
  <Paragraphs>61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Marcia Costa de Souza Lima</dc:creator>
  <cp:lastModifiedBy>Evandro Mendes Teixeira da Silva</cp:lastModifiedBy>
  <cp:revision>21</cp:revision>
  <dcterms:created xsi:type="dcterms:W3CDTF">2021-04-25T19:25:01Z</dcterms:created>
  <dcterms:modified xsi:type="dcterms:W3CDTF">2023-07-24T15:24:42Z</dcterms:modified>
</cp:coreProperties>
</file>